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CBDB"/>
          </a:solidFill>
        </a:fill>
      </a:tcStyle>
    </a:wholeTbl>
    <a:band2H>
      <a:tcTxStyle b="def" i="def"/>
      <a:tcStyle>
        <a:tcBdr/>
        <a:fill>
          <a:solidFill>
            <a:srgbClr val="EEE7EE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1F1"/>
          </a:solidFill>
        </a:fill>
      </a:tcStyle>
    </a:wholeTbl>
    <a:band2H>
      <a:tcTxStyle b="def" i="def"/>
      <a:tcStyle>
        <a:tcBdr/>
        <a:fill>
          <a:solidFill>
            <a:srgbClr val="EBE9F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8F1"/>
          </a:solidFill>
        </a:fill>
      </a:tcStyle>
    </a:wholeTbl>
    <a:band2H>
      <a:tcTxStyle b="def" i="def"/>
      <a:tcStyle>
        <a:tcBdr/>
        <a:fill>
          <a:solidFill>
            <a:srgbClr val="E9ECF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16933"/>
            <a:ext cx="24384001" cy="13732936"/>
            <a:chOff x="0" y="0"/>
            <a:chExt cx="24384000" cy="13732935"/>
          </a:xfrm>
        </p:grpSpPr>
        <p:sp>
          <p:nvSpPr>
            <p:cNvPr id="22" name="Straight Connector 31"/>
            <p:cNvSpPr/>
            <p:nvPr/>
          </p:nvSpPr>
          <p:spPr>
            <a:xfrm>
              <a:off x="18742024" y="16933"/>
              <a:ext cx="2438401" cy="13716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14850533" y="7379760"/>
              <a:ext cx="9527117" cy="6353174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362952" y="0"/>
              <a:ext cx="6014698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19206883" y="0"/>
              <a:ext cx="5177117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17864666" y="6112933"/>
              <a:ext cx="6519334" cy="762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18669000" y="0"/>
              <a:ext cx="5708652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2EB1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21797460" y="0"/>
              <a:ext cx="2580189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D665D3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21877997" y="0"/>
              <a:ext cx="2499651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20743332" y="7196667"/>
              <a:ext cx="3634319" cy="65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16933"/>
              <a:ext cx="1685193" cy="11332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" name="Title Text"/>
          <p:cNvSpPr txBox="1"/>
          <p:nvPr>
            <p:ph type="title"/>
          </p:nvPr>
        </p:nvSpPr>
        <p:spPr>
          <a:xfrm>
            <a:off x="3014134" y="4809068"/>
            <a:ext cx="15533873" cy="3292605"/>
          </a:xfrm>
          <a:prstGeom prst="rect">
            <a:avLst/>
          </a:prstGeom>
        </p:spPr>
        <p:txBody>
          <a:bodyPr anchor="b"/>
          <a:lstStyle>
            <a:lvl1pPr algn="r">
              <a:defRPr sz="10800"/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3014134" y="8101666"/>
            <a:ext cx="15533873" cy="2193799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27432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36576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1354670" y="1219200"/>
            <a:ext cx="17193337" cy="6807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1354670" y="8940800"/>
            <a:ext cx="17193337" cy="3141924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914400">
              <a:buClrTx/>
              <a:buSzTx/>
              <a:buNone/>
            </a:lvl2pPr>
            <a:lvl3pPr marL="0" indent="1828800">
              <a:buClrTx/>
              <a:buSzTx/>
              <a:buNone/>
            </a:lvl3pPr>
            <a:lvl4pPr marL="0" indent="2743200">
              <a:buClrTx/>
              <a:buSzTx/>
              <a:buNone/>
            </a:lvl4pPr>
            <a:lvl5pPr marL="0" indent="36576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1862668" y="1219200"/>
            <a:ext cx="16188268" cy="6045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>
            <a:off x="2732277" y="7264400"/>
            <a:ext cx="14449050" cy="762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3200">
                <a:solidFill>
                  <a:srgbClr val="808080"/>
                </a:solidFill>
              </a:defRPr>
            </a:lvl1pPr>
            <a:lvl2pPr marL="0" indent="914400">
              <a:buClrTx/>
              <a:buSzTx/>
              <a:buNone/>
              <a:defRPr sz="3200">
                <a:solidFill>
                  <a:srgbClr val="808080"/>
                </a:solidFill>
              </a:defRPr>
            </a:lvl2pPr>
            <a:lvl3pPr marL="0" indent="1828800">
              <a:buClrTx/>
              <a:buSzTx/>
              <a:buNone/>
              <a:defRPr sz="3200">
                <a:solidFill>
                  <a:srgbClr val="808080"/>
                </a:solidFill>
              </a:defRPr>
            </a:lvl3pPr>
            <a:lvl4pPr marL="0" indent="2743200">
              <a:buClrTx/>
              <a:buSzTx/>
              <a:buNone/>
              <a:defRPr sz="3200">
                <a:solidFill>
                  <a:srgbClr val="808080"/>
                </a:solidFill>
              </a:defRPr>
            </a:lvl4pPr>
            <a:lvl5pPr marL="0" indent="3657600">
              <a:buClrTx/>
              <a:buSzTx/>
              <a:buNone/>
              <a:defRPr sz="32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2"/>
          <p:cNvSpPr/>
          <p:nvPr>
            <p:ph type="body" sz="quarter" idx="21"/>
          </p:nvPr>
        </p:nvSpPr>
        <p:spPr>
          <a:xfrm>
            <a:off x="1354669" y="8940800"/>
            <a:ext cx="17193338" cy="3141925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26" name="TextBox 19"/>
          <p:cNvSpPr txBox="1"/>
          <p:nvPr/>
        </p:nvSpPr>
        <p:spPr>
          <a:xfrm>
            <a:off x="1175179" y="938930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17877460" y="5131286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354670" y="3863976"/>
            <a:ext cx="17193337" cy="5190921"/>
          </a:xfrm>
          <a:prstGeom prst="rect">
            <a:avLst/>
          </a:prstGeom>
        </p:spPr>
        <p:txBody>
          <a:bodyPr anchor="b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354670" y="9054896"/>
            <a:ext cx="17193337" cy="30278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914400">
              <a:buClrTx/>
              <a:buSzTx/>
              <a:buNone/>
            </a:lvl2pPr>
            <a:lvl3pPr marL="0" indent="1828800">
              <a:buClrTx/>
              <a:buSzTx/>
              <a:buNone/>
            </a:lvl3pPr>
            <a:lvl4pPr marL="0" indent="2743200">
              <a:buClrTx/>
              <a:buSzTx/>
              <a:buNone/>
            </a:lvl4pPr>
            <a:lvl5pPr marL="0" indent="36576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1862668" y="1219200"/>
            <a:ext cx="16188268" cy="6045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1354664" y="8026400"/>
            <a:ext cx="17193340" cy="10284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4800"/>
            </a:lvl1pPr>
            <a:lvl2pPr marL="0" indent="914400">
              <a:buClrTx/>
              <a:buSzTx/>
              <a:buNone/>
              <a:defRPr sz="4800"/>
            </a:lvl2pPr>
            <a:lvl3pPr marL="0" indent="1828800">
              <a:buClrTx/>
              <a:buSzTx/>
              <a:buNone/>
              <a:defRPr sz="4800"/>
            </a:lvl3pPr>
            <a:lvl4pPr marL="0" indent="2743200">
              <a:buClrTx/>
              <a:buSzTx/>
              <a:buNone/>
              <a:defRPr sz="4800"/>
            </a:lvl4pPr>
            <a:lvl5pPr marL="0" indent="3657600">
              <a:buClrTx/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2"/>
          <p:cNvSpPr/>
          <p:nvPr>
            <p:ph type="body" sz="quarter" idx="21"/>
          </p:nvPr>
        </p:nvSpPr>
        <p:spPr>
          <a:xfrm>
            <a:off x="1354669" y="9054896"/>
            <a:ext cx="17193338" cy="302782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47" name="TextBox 23"/>
          <p:cNvSpPr txBox="1"/>
          <p:nvPr/>
        </p:nvSpPr>
        <p:spPr>
          <a:xfrm>
            <a:off x="1175179" y="938930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17877460" y="5131286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1371599" y="1219200"/>
            <a:ext cx="17176406" cy="6045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1354664" y="8026400"/>
            <a:ext cx="17193340" cy="10284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4800">
                <a:solidFill>
                  <a:schemeClr val="accent1"/>
                </a:solidFill>
              </a:defRPr>
            </a:lvl1pPr>
            <a:lvl2pPr marL="0" indent="914400">
              <a:buClrTx/>
              <a:buSzTx/>
              <a:buNone/>
              <a:defRPr sz="4800">
                <a:solidFill>
                  <a:schemeClr val="accent1"/>
                </a:solidFill>
              </a:defRPr>
            </a:lvl2pPr>
            <a:lvl3pPr marL="0" indent="1828800">
              <a:buClrTx/>
              <a:buSzTx/>
              <a:buNone/>
              <a:defRPr sz="4800">
                <a:solidFill>
                  <a:schemeClr val="accent1"/>
                </a:solidFill>
              </a:defRPr>
            </a:lvl3pPr>
            <a:lvl4pPr marL="0" indent="2743200">
              <a:buClrTx/>
              <a:buSzTx/>
              <a:buNone/>
              <a:defRPr sz="4800">
                <a:solidFill>
                  <a:schemeClr val="accent1"/>
                </a:solidFill>
              </a:defRPr>
            </a:lvl4pPr>
            <a:lvl5pPr marL="0" indent="3657600">
              <a:buClrTx/>
              <a:buSzTx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2"/>
          <p:cNvSpPr/>
          <p:nvPr>
            <p:ph type="body" sz="quarter" idx="21"/>
          </p:nvPr>
        </p:nvSpPr>
        <p:spPr>
          <a:xfrm>
            <a:off x="1354669" y="9054896"/>
            <a:ext cx="17193338" cy="302782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7" name="Body Level One…"/>
          <p:cNvSpPr txBox="1"/>
          <p:nvPr>
            <p:ph type="body" sz="half" idx="1"/>
          </p:nvPr>
        </p:nvSpPr>
        <p:spPr>
          <a:xfrm>
            <a:off x="1354667" y="4321178"/>
            <a:ext cx="17193338" cy="776154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 marL="1485900" indent="-571500">
              <a:defRPr sz="4800"/>
            </a:lvl2pPr>
            <a:lvl3pPr marL="2286000" indent="-457200">
              <a:defRPr sz="4800"/>
            </a:lvl3pPr>
            <a:lvl4pPr marL="3200400" indent="-457200">
              <a:defRPr sz="4800"/>
            </a:lvl4pPr>
            <a:lvl5pPr marL="4114800" indent="-457200"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 defTabSz="825500">
              <a:defRPr sz="11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635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70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05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40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75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1354667" y="4321178"/>
            <a:ext cx="17193338" cy="776154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xfrm>
            <a:off x="1354670" y="5401735"/>
            <a:ext cx="17193337" cy="3653162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1354670" y="9054896"/>
            <a:ext cx="17193337" cy="17208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4000">
                <a:solidFill>
                  <a:srgbClr val="808080"/>
                </a:solidFill>
              </a:defRPr>
            </a:lvl1pPr>
            <a:lvl2pPr marL="0" indent="914400">
              <a:buClrTx/>
              <a:buSzTx/>
              <a:buNone/>
              <a:defRPr sz="4000">
                <a:solidFill>
                  <a:srgbClr val="808080"/>
                </a:solidFill>
              </a:defRPr>
            </a:lvl2pPr>
            <a:lvl3pPr marL="0" indent="1828800">
              <a:buClrTx/>
              <a:buSzTx/>
              <a:buNone/>
              <a:defRPr sz="4000">
                <a:solidFill>
                  <a:srgbClr val="808080"/>
                </a:solidFill>
              </a:defRPr>
            </a:lvl3pPr>
            <a:lvl4pPr marL="0" indent="2743200">
              <a:buClrTx/>
              <a:buSzTx/>
              <a:buNone/>
              <a:defRPr sz="4000">
                <a:solidFill>
                  <a:srgbClr val="808080"/>
                </a:solidFill>
              </a:defRPr>
            </a:lvl4pPr>
            <a:lvl5pPr marL="0" indent="3657600">
              <a:buClrTx/>
              <a:buSzTx/>
              <a:buNone/>
              <a:defRPr sz="40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1354668" y="4321178"/>
            <a:ext cx="8368071" cy="77615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351490" y="4321966"/>
            <a:ext cx="8371247" cy="1152525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4800"/>
            </a:lvl1pPr>
            <a:lvl2pPr marL="0" indent="914400">
              <a:buClrTx/>
              <a:buSzTx/>
              <a:buNone/>
              <a:defRPr sz="4800"/>
            </a:lvl2pPr>
            <a:lvl3pPr marL="0" indent="1828800">
              <a:buClrTx/>
              <a:buSzTx/>
              <a:buNone/>
              <a:defRPr sz="4800"/>
            </a:lvl3pPr>
            <a:lvl4pPr marL="0" indent="2743200">
              <a:buClrTx/>
              <a:buSzTx/>
              <a:buNone/>
              <a:defRPr sz="4800"/>
            </a:lvl4pPr>
            <a:lvl5pPr marL="0" indent="3657600">
              <a:buClrTx/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21"/>
          </p:nvPr>
        </p:nvSpPr>
        <p:spPr>
          <a:xfrm>
            <a:off x="10176765" y="4321966"/>
            <a:ext cx="8371237" cy="115252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4800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/>
          <p:nvPr>
            <p:ph type="title"/>
          </p:nvPr>
        </p:nvSpPr>
        <p:spPr>
          <a:xfrm>
            <a:off x="1354667" y="2997207"/>
            <a:ext cx="7709057" cy="2556933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half" idx="1"/>
          </p:nvPr>
        </p:nvSpPr>
        <p:spPr>
          <a:xfrm>
            <a:off x="9520922" y="1029848"/>
            <a:ext cx="9027084" cy="110528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3"/>
          <p:cNvSpPr/>
          <p:nvPr>
            <p:ph type="body" sz="quarter" idx="21"/>
          </p:nvPr>
        </p:nvSpPr>
        <p:spPr>
          <a:xfrm>
            <a:off x="1354668" y="5554138"/>
            <a:ext cx="7709056" cy="516889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2800"/>
            </a:pP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1354668" y="9601200"/>
            <a:ext cx="17193335" cy="1133476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5" name="Picture Placeholder 2"/>
          <p:cNvSpPr/>
          <p:nvPr>
            <p:ph type="pic" sz="half" idx="21"/>
          </p:nvPr>
        </p:nvSpPr>
        <p:spPr>
          <a:xfrm>
            <a:off x="1354667" y="1219200"/>
            <a:ext cx="17193338" cy="76914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1354668" y="10734675"/>
            <a:ext cx="17193335" cy="134804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400"/>
            </a:lvl1pPr>
            <a:lvl2pPr marL="0" indent="914400">
              <a:buClrTx/>
              <a:buSzTx/>
              <a:buNone/>
              <a:defRPr sz="2400"/>
            </a:lvl2pPr>
            <a:lvl3pPr marL="0" indent="1828800">
              <a:buClrTx/>
              <a:buSzTx/>
              <a:buNone/>
              <a:defRPr sz="2400"/>
            </a:lvl3pPr>
            <a:lvl4pPr marL="0" indent="2743200">
              <a:buClrTx/>
              <a:buSzTx/>
              <a:buNone/>
              <a:defRPr sz="2400"/>
            </a:lvl4pPr>
            <a:lvl5pPr marL="0" indent="3657600">
              <a:buClrTx/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16933"/>
            <a:ext cx="24384001" cy="13732936"/>
            <a:chOff x="0" y="0"/>
            <a:chExt cx="24384000" cy="13732935"/>
          </a:xfrm>
        </p:grpSpPr>
        <p:sp>
          <p:nvSpPr>
            <p:cNvPr id="2" name="Straight Connector 19"/>
            <p:cNvSpPr/>
            <p:nvPr/>
          </p:nvSpPr>
          <p:spPr>
            <a:xfrm>
              <a:off x="18742024" y="16933"/>
              <a:ext cx="2438401" cy="13716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14850533" y="7379760"/>
              <a:ext cx="9527117" cy="6353174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18362952" y="0"/>
              <a:ext cx="6014698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19206883" y="0"/>
              <a:ext cx="5177117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17864666" y="6112933"/>
              <a:ext cx="6519334" cy="762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18669000" y="0"/>
              <a:ext cx="5708652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2EB1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21797460" y="0"/>
              <a:ext cx="2580189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D665D3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21877997" y="0"/>
              <a:ext cx="2499651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20743332" y="7196667"/>
              <a:ext cx="3634319" cy="65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8043333"/>
              <a:ext cx="897467" cy="56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" name="Title Text"/>
          <p:cNvSpPr txBox="1"/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8204102" y="12268780"/>
            <a:ext cx="343903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6858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1557337" marR="0" indent="-642937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2416628" marR="0" indent="-587828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34290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43434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52578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61722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70866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80010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5.jpeg"/><Relationship Id="rId4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4799" y="9167052"/>
            <a:ext cx="2506048" cy="334139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4"/>
          <p:cNvSpPr txBox="1"/>
          <p:nvPr/>
        </p:nvSpPr>
        <p:spPr>
          <a:xfrm>
            <a:off x="4188591" y="8179631"/>
            <a:ext cx="143380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b="1" sz="4000"/>
            </a:lvl1pPr>
          </a:lstStyle>
          <a:p>
            <a:pPr/>
            <a:r>
              <a:t>International Team of Scientists working at JAMSTEC, Japan</a:t>
            </a:r>
          </a:p>
        </p:txBody>
      </p:sp>
      <p:sp>
        <p:nvSpPr>
          <p:cNvPr id="188" name="TextBox 5"/>
          <p:cNvSpPr txBox="1"/>
          <p:nvPr/>
        </p:nvSpPr>
        <p:spPr>
          <a:xfrm>
            <a:off x="11401012" y="12623027"/>
            <a:ext cx="2935987" cy="101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25500">
              <a:defRPr b="1" sz="3000">
                <a:latin typeface="+mj-lt"/>
                <a:ea typeface="+mj-ea"/>
                <a:cs typeface="+mj-cs"/>
                <a:sym typeface="Helvetica Neue"/>
              </a:defRPr>
            </a:pPr>
            <a:r>
              <a:t>Heather Ritchie</a:t>
            </a:r>
          </a:p>
          <a:p>
            <a:pPr algn="ctr" defTabSz="825500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Scotland</a:t>
            </a:r>
          </a:p>
        </p:txBody>
      </p:sp>
      <p:sp>
        <p:nvSpPr>
          <p:cNvPr id="189" name="TextBox 6"/>
          <p:cNvSpPr txBox="1"/>
          <p:nvPr/>
        </p:nvSpPr>
        <p:spPr>
          <a:xfrm>
            <a:off x="1101101" y="12635727"/>
            <a:ext cx="3612320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Prima Anugerahanti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Indonesia </a:t>
            </a:r>
          </a:p>
        </p:txBody>
      </p:sp>
      <p:sp>
        <p:nvSpPr>
          <p:cNvPr id="190" name="TextBox 7"/>
          <p:cNvSpPr txBox="1"/>
          <p:nvPr/>
        </p:nvSpPr>
        <p:spPr>
          <a:xfrm>
            <a:off x="6390780" y="12635727"/>
            <a:ext cx="3416983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Gerlien Verhaegen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Belgium</a:t>
            </a:r>
          </a:p>
        </p:txBody>
      </p:sp>
      <p:sp>
        <p:nvSpPr>
          <p:cNvPr id="191" name="TextBox 8"/>
          <p:cNvSpPr txBox="1"/>
          <p:nvPr/>
        </p:nvSpPr>
        <p:spPr>
          <a:xfrm>
            <a:off x="19746487" y="12635727"/>
            <a:ext cx="2768465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Ettore Barbieri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Italy</a:t>
            </a:r>
          </a:p>
        </p:txBody>
      </p:sp>
      <p:sp>
        <p:nvSpPr>
          <p:cNvPr id="192" name="TextBox 9"/>
          <p:cNvSpPr txBox="1"/>
          <p:nvPr/>
        </p:nvSpPr>
        <p:spPr>
          <a:xfrm>
            <a:off x="15448567" y="12635727"/>
            <a:ext cx="2822972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Arthur Bauville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France</a:t>
            </a:r>
          </a:p>
        </p:txBody>
      </p:sp>
      <p:pic>
        <p:nvPicPr>
          <p:cNvPr id="1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57618" y="-178744"/>
            <a:ext cx="6560336" cy="3748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8007" y="9157734"/>
            <a:ext cx="4455196" cy="33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0025" y="128481"/>
            <a:ext cx="6555964" cy="281216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itle 16"/>
          <p:cNvSpPr txBox="1"/>
          <p:nvPr>
            <p:ph type="ctrTitle"/>
          </p:nvPr>
        </p:nvSpPr>
        <p:spPr>
          <a:xfrm>
            <a:off x="2079593" y="1105704"/>
            <a:ext cx="17472578" cy="689656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Understanding attitudes, experience and risk factors for domestic violence</a:t>
            </a:r>
          </a:p>
        </p:txBody>
      </p:sp>
      <p:pic>
        <p:nvPicPr>
          <p:cNvPr id="197" name="Picture 21" descr="Picture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897" y="9157734"/>
            <a:ext cx="3960512" cy="33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22" descr="Picture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82445" y="9167052"/>
            <a:ext cx="3600489" cy="33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24" descr="Picture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19456855" y="9584728"/>
            <a:ext cx="3341396" cy="250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reen Shot 2021-03-13 at 11.20.38.png" descr="Screen Shot 2021-03-13 at 11.20.3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248704" y="1479157"/>
            <a:ext cx="16098454" cy="7673955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Hyperparameters were tuned to optimize recall because:…"/>
          <p:cNvSpPr txBox="1"/>
          <p:nvPr/>
        </p:nvSpPr>
        <p:spPr>
          <a:xfrm>
            <a:off x="297323" y="5003248"/>
            <a:ext cx="8725003" cy="488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t>Hyperparameters were tuned to optimize </a:t>
            </a:r>
            <a:r>
              <a:rPr b="1" sz="3500">
                <a:solidFill>
                  <a:schemeClr val="accent1">
                    <a:lumOff val="-7254"/>
                  </a:schemeClr>
                </a:solidFill>
              </a:rPr>
              <a:t>recall</a:t>
            </a:r>
            <a:r>
              <a:rPr>
                <a:solidFill>
                  <a:schemeClr val="accent1">
                    <a:lumOff val="-7254"/>
                  </a:schemeClr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because:</a:t>
            </a:r>
            <a:endParaRPr>
              <a:solidFill>
                <a:srgbClr val="000000"/>
              </a:solidFill>
            </a:endParaRPr>
          </a:p>
          <a:p>
            <a:pPr defTabSz="478790">
              <a:lnSpc>
                <a:spcPct val="90000"/>
              </a:lnSpc>
              <a:spcBef>
                <a:spcPts val="3400"/>
              </a:spcBef>
              <a:defRPr sz="2400">
                <a:solidFill>
                  <a:srgbClr val="404040"/>
                </a:solidFill>
              </a:defRPr>
            </a:pP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True positives are women in danger (experiencing physical or sexual violence)</a:t>
            </a: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negatives are women in danger but not detected </a:t>
            </a:r>
            <a:r>
              <a:rPr>
                <a:solidFill>
                  <a:schemeClr val="accent1"/>
                </a:solidFill>
              </a:rPr>
              <a:t>(should be minimized)</a:t>
            </a:r>
            <a:endParaRPr>
              <a:solidFill>
                <a:schemeClr val="accent1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positives are women who are not experiencing physical violence but may in the future</a:t>
            </a:r>
          </a:p>
        </p:txBody>
      </p:sp>
      <p:sp>
        <p:nvSpPr>
          <p:cNvPr id="288" name="How well can we identify women at risk of physical violence?"/>
          <p:cNvSpPr txBox="1"/>
          <p:nvPr>
            <p:ph type="title"/>
          </p:nvPr>
        </p:nvSpPr>
        <p:spPr>
          <a:xfrm>
            <a:off x="238019" y="378137"/>
            <a:ext cx="18309986" cy="3482663"/>
          </a:xfrm>
          <a:prstGeom prst="rect">
            <a:avLst/>
          </a:prstGeom>
        </p:spPr>
        <p:txBody>
          <a:bodyPr/>
          <a:lstStyle/>
          <a:p>
            <a:pPr/>
            <a:r>
              <a:t>How well can we identify women at risk of physical violence?</a:t>
            </a:r>
          </a:p>
        </p:txBody>
      </p:sp>
      <p:sp>
        <p:nvSpPr>
          <p:cNvPr id="289" name="We aim to predict whether a woman is susceptible to experience domestic violence…"/>
          <p:cNvSpPr txBox="1"/>
          <p:nvPr/>
        </p:nvSpPr>
        <p:spPr>
          <a:xfrm>
            <a:off x="258665" y="2742778"/>
            <a:ext cx="12799163" cy="2100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16737" indent="-316737" defTabSz="411759">
              <a:lnSpc>
                <a:spcPct val="90000"/>
              </a:lnSpc>
              <a:spcBef>
                <a:spcPts val="2900"/>
              </a:spcBef>
              <a:buClr>
                <a:schemeClr val="accent1"/>
              </a:buClr>
              <a:buSzPct val="80000"/>
              <a:buChar char=""/>
              <a:defRPr sz="2322">
                <a:solidFill>
                  <a:srgbClr val="404040"/>
                </a:solidFill>
              </a:defRPr>
            </a:pPr>
            <a:r>
              <a:t>Binary classification tree: doesn’t require a computer (paper, dialogue)</a:t>
            </a:r>
          </a:p>
          <a:p>
            <a:pPr marL="316737" indent="-316737" defTabSz="411759">
              <a:lnSpc>
                <a:spcPct val="90000"/>
              </a:lnSpc>
              <a:spcBef>
                <a:spcPts val="2900"/>
              </a:spcBef>
              <a:buClr>
                <a:schemeClr val="accent1"/>
              </a:buClr>
              <a:buSzPct val="80000"/>
              <a:buChar char=""/>
              <a:defRPr sz="2322">
                <a:solidFill>
                  <a:srgbClr val="404040"/>
                </a:solidFill>
              </a:defRPr>
            </a:pPr>
            <a:r>
              <a:t>True: this woman is experiencing violence</a:t>
            </a:r>
          </a:p>
          <a:p>
            <a:pPr marL="316737" indent="-316737" defTabSz="411759">
              <a:lnSpc>
                <a:spcPct val="90000"/>
              </a:lnSpc>
              <a:spcBef>
                <a:spcPts val="2900"/>
              </a:spcBef>
              <a:buClr>
                <a:schemeClr val="accent1"/>
              </a:buClr>
              <a:buSzPct val="80000"/>
              <a:buChar char=""/>
              <a:defRPr sz="2322">
                <a:solidFill>
                  <a:srgbClr val="404040"/>
                </a:solidFill>
              </a:defRPr>
            </a:pPr>
            <a:r>
              <a:t>Sincet he dataset is initially imbalanced we subsampled the majority class to reach 50% False, 50% True</a:t>
            </a:r>
          </a:p>
        </p:txBody>
      </p:sp>
      <p:sp>
        <p:nvSpPr>
          <p:cNvPr id="290" name="Equation"/>
          <p:cNvSpPr txBox="1"/>
          <p:nvPr/>
        </p:nvSpPr>
        <p:spPr>
          <a:xfrm>
            <a:off x="1454294" y="5892008"/>
            <a:ext cx="6229036" cy="8823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num>
                    <m:den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m:oMathPara>
            </a14:m>
            <a:endParaRPr sz="3000">
              <a:solidFill>
                <a:srgbClr val="92278F"/>
              </a:solidFill>
            </a:endParaRPr>
          </a:p>
        </p:txBody>
      </p:sp>
      <p:pic>
        <p:nvPicPr>
          <p:cNvPr id="291" name="Screen Shot 2021-03-13 at 11.26.14.png" descr="Screen Shot 2021-03-13 at 11.26.14.png"/>
          <p:cNvPicPr>
            <a:picLocks noChangeAspect="1"/>
          </p:cNvPicPr>
          <p:nvPr/>
        </p:nvPicPr>
        <p:blipFill>
          <a:blip r:embed="rId3">
            <a:extLst/>
          </a:blip>
          <a:srcRect l="0" t="41625" r="0" b="0"/>
          <a:stretch>
            <a:fillRect/>
          </a:stretch>
        </p:blipFill>
        <p:spPr>
          <a:xfrm>
            <a:off x="3905625" y="12116678"/>
            <a:ext cx="9161799" cy="138258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Model’s performance"/>
          <p:cNvSpPr txBox="1"/>
          <p:nvPr/>
        </p:nvSpPr>
        <p:spPr>
          <a:xfrm>
            <a:off x="4652604" y="10415535"/>
            <a:ext cx="446297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>
                <a:solidFill>
                  <a:schemeClr val="accent1"/>
                </a:solidFill>
              </a:defRPr>
            </a:lvl1pPr>
          </a:lstStyle>
          <a:p>
            <a:pPr/>
            <a:r>
              <a:t>Model’s performance</a:t>
            </a:r>
          </a:p>
        </p:txBody>
      </p:sp>
      <p:sp>
        <p:nvSpPr>
          <p:cNvPr id="293" name="Predicted label"/>
          <p:cNvSpPr txBox="1"/>
          <p:nvPr/>
        </p:nvSpPr>
        <p:spPr>
          <a:xfrm>
            <a:off x="1356508" y="10900985"/>
            <a:ext cx="269505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Predicted label</a:t>
            </a:r>
          </a:p>
        </p:txBody>
      </p:sp>
      <p:sp>
        <p:nvSpPr>
          <p:cNvPr id="294" name="Actual"/>
          <p:cNvSpPr txBox="1"/>
          <p:nvPr/>
        </p:nvSpPr>
        <p:spPr>
          <a:xfrm rot="16200000">
            <a:off x="-101053" y="12398743"/>
            <a:ext cx="118928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Actual</a:t>
            </a:r>
          </a:p>
        </p:txBody>
      </p:sp>
      <p:sp>
        <p:nvSpPr>
          <p:cNvPr id="295" name="False"/>
          <p:cNvSpPr txBox="1"/>
          <p:nvPr/>
        </p:nvSpPr>
        <p:spPr>
          <a:xfrm>
            <a:off x="2081567" y="11446676"/>
            <a:ext cx="97869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False</a:t>
            </a:r>
          </a:p>
        </p:txBody>
      </p:sp>
      <p:sp>
        <p:nvSpPr>
          <p:cNvPr id="296" name="True"/>
          <p:cNvSpPr txBox="1"/>
          <p:nvPr/>
        </p:nvSpPr>
        <p:spPr>
          <a:xfrm>
            <a:off x="3542067" y="11446676"/>
            <a:ext cx="847538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True</a:t>
            </a:r>
          </a:p>
        </p:txBody>
      </p:sp>
      <p:sp>
        <p:nvSpPr>
          <p:cNvPr id="297" name="False"/>
          <p:cNvSpPr txBox="1"/>
          <p:nvPr/>
        </p:nvSpPr>
        <p:spPr>
          <a:xfrm>
            <a:off x="875067" y="11954676"/>
            <a:ext cx="97869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False</a:t>
            </a:r>
          </a:p>
        </p:txBody>
      </p:sp>
      <p:sp>
        <p:nvSpPr>
          <p:cNvPr id="298" name="True"/>
          <p:cNvSpPr txBox="1"/>
          <p:nvPr/>
        </p:nvSpPr>
        <p:spPr>
          <a:xfrm>
            <a:off x="940645" y="12730714"/>
            <a:ext cx="84753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True</a:t>
            </a:r>
          </a:p>
        </p:txBody>
      </p:sp>
      <p:sp>
        <p:nvSpPr>
          <p:cNvPr id="299" name="38%"/>
          <p:cNvSpPr txBox="1"/>
          <p:nvPr/>
        </p:nvSpPr>
        <p:spPr>
          <a:xfrm>
            <a:off x="2327878" y="11954676"/>
            <a:ext cx="73238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38%</a:t>
            </a:r>
          </a:p>
        </p:txBody>
      </p:sp>
      <p:sp>
        <p:nvSpPr>
          <p:cNvPr id="300" name="10%"/>
          <p:cNvSpPr txBox="1"/>
          <p:nvPr/>
        </p:nvSpPr>
        <p:spPr>
          <a:xfrm>
            <a:off x="3599645" y="11954676"/>
            <a:ext cx="73238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10%</a:t>
            </a:r>
          </a:p>
        </p:txBody>
      </p:sp>
      <p:sp>
        <p:nvSpPr>
          <p:cNvPr id="301" name="13%"/>
          <p:cNvSpPr txBox="1"/>
          <p:nvPr/>
        </p:nvSpPr>
        <p:spPr>
          <a:xfrm>
            <a:off x="2327878" y="12730714"/>
            <a:ext cx="73238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13%</a:t>
            </a:r>
          </a:p>
        </p:txBody>
      </p:sp>
      <p:sp>
        <p:nvSpPr>
          <p:cNvPr id="302" name="38%"/>
          <p:cNvSpPr txBox="1"/>
          <p:nvPr/>
        </p:nvSpPr>
        <p:spPr>
          <a:xfrm>
            <a:off x="3599645" y="12730714"/>
            <a:ext cx="73238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38%</a:t>
            </a:r>
          </a:p>
        </p:txBody>
      </p:sp>
      <p:sp>
        <p:nvSpPr>
          <p:cNvPr id="303" name="Line"/>
          <p:cNvSpPr/>
          <p:nvPr/>
        </p:nvSpPr>
        <p:spPr>
          <a:xfrm>
            <a:off x="5174827" y="12511255"/>
            <a:ext cx="7664777" cy="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Line"/>
          <p:cNvSpPr/>
          <p:nvPr/>
        </p:nvSpPr>
        <p:spPr>
          <a:xfrm>
            <a:off x="778340" y="11960902"/>
            <a:ext cx="3907657" cy="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Line"/>
          <p:cNvSpPr/>
          <p:nvPr/>
        </p:nvSpPr>
        <p:spPr>
          <a:xfrm flipH="1">
            <a:off x="796402" y="11527237"/>
            <a:ext cx="1" cy="1968039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6" name="Metrics"/>
          <p:cNvSpPr txBox="1"/>
          <p:nvPr/>
        </p:nvSpPr>
        <p:spPr>
          <a:xfrm>
            <a:off x="8103589" y="11497476"/>
            <a:ext cx="133290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Metrics</a:t>
            </a:r>
          </a:p>
        </p:txBody>
      </p:sp>
      <p:sp>
        <p:nvSpPr>
          <p:cNvPr id="307" name="Line"/>
          <p:cNvSpPr/>
          <p:nvPr/>
        </p:nvSpPr>
        <p:spPr>
          <a:xfrm>
            <a:off x="841840" y="11516401"/>
            <a:ext cx="3907658" cy="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>
            <a:off x="-557739" y="10435053"/>
            <a:ext cx="14023058" cy="1"/>
          </a:xfrm>
          <a:prstGeom prst="line">
            <a:avLst/>
          </a:prstGeom>
          <a:ln w="5080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>
            <a:off x="13436338" y="10422771"/>
            <a:ext cx="1" cy="3431863"/>
          </a:xfrm>
          <a:prstGeom prst="line">
            <a:avLst/>
          </a:prstGeom>
          <a:ln w="5080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We aim to predict whether a woman is susceptible to experience domestic violence…"/>
          <p:cNvSpPr txBox="1"/>
          <p:nvPr/>
        </p:nvSpPr>
        <p:spPr>
          <a:xfrm>
            <a:off x="14275093" y="10439730"/>
            <a:ext cx="10224187" cy="348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The model can be used to:</a:t>
            </a: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design a personalized questionnaire</a:t>
            </a: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quantitavely interpret the results of a general questionnaire</a:t>
            </a: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Raise awareness in the general public</a:t>
            </a:r>
          </a:p>
        </p:txBody>
      </p:sp>
      <p:sp>
        <p:nvSpPr>
          <p:cNvPr id="311" name="Line"/>
          <p:cNvSpPr/>
          <p:nvPr/>
        </p:nvSpPr>
        <p:spPr>
          <a:xfrm>
            <a:off x="14048948" y="10435053"/>
            <a:ext cx="11227372" cy="1"/>
          </a:xfrm>
          <a:prstGeom prst="line">
            <a:avLst/>
          </a:prstGeom>
          <a:ln w="5080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2" name="Women in danger:…"/>
          <p:cNvSpPr txBox="1"/>
          <p:nvPr/>
        </p:nvSpPr>
        <p:spPr>
          <a:xfrm>
            <a:off x="20225137" y="6980003"/>
            <a:ext cx="384558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900">
                <a:solidFill>
                  <a:srgbClr val="FF0000"/>
                </a:solidFill>
              </a:defRPr>
            </a:pPr>
            <a:r>
              <a:t>Women in danger: </a:t>
            </a:r>
          </a:p>
          <a:p>
            <a:pPr algn="ctr">
              <a:defRPr sz="2900">
                <a:solidFill>
                  <a:srgbClr val="FF0000"/>
                </a:solidFill>
              </a:defRPr>
            </a:pPr>
            <a:r>
              <a:t>redirect to a specialist</a:t>
            </a:r>
          </a:p>
        </p:txBody>
      </p:sp>
      <p:sp>
        <p:nvSpPr>
          <p:cNvPr id="313" name="Line"/>
          <p:cNvSpPr/>
          <p:nvPr/>
        </p:nvSpPr>
        <p:spPr>
          <a:xfrm flipH="1" flipV="1">
            <a:off x="20733146" y="5807802"/>
            <a:ext cx="1373189" cy="1373188"/>
          </a:xfrm>
          <a:prstGeom prst="line">
            <a:avLst/>
          </a:prstGeom>
          <a:ln w="88900" cap="rnd">
            <a:solidFill>
              <a:srgbClr val="FF0C0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21-03-13 at 13.27.16.png" descr="Screen Shot 2021-03-13 at 13.2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542" y="375759"/>
            <a:ext cx="13591602" cy="5418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21-03-13 at 10.52.27.png" descr="Screen Shot 2021-03-13 at 10.52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9890" y="5941845"/>
            <a:ext cx="19401716" cy="7803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istribution of acceptance and experience of domestic violence"/>
          <p:cNvSpPr txBox="1"/>
          <p:nvPr/>
        </p:nvSpPr>
        <p:spPr>
          <a:xfrm>
            <a:off x="246699" y="184075"/>
            <a:ext cx="18052732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sz="7000">
                <a:solidFill>
                  <a:schemeClr val="accent1"/>
                </a:solidFill>
              </a:defRPr>
            </a:lvl1pPr>
          </a:lstStyle>
          <a:p>
            <a:pPr/>
            <a:r>
              <a:t>Model code</a:t>
            </a:r>
          </a:p>
        </p:txBody>
      </p:sp>
      <p:pic>
        <p:nvPicPr>
          <p:cNvPr id="319" name="Screen Shot 2021-03-13 at 13.25.31.png" descr="Screen Shot 2021-03-13 at 13.2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8571" y="1061981"/>
            <a:ext cx="17159642" cy="12344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Main risk factors and pre-violence factors"/>
          <p:cNvSpPr txBox="1"/>
          <p:nvPr>
            <p:ph type="title"/>
          </p:nvPr>
        </p:nvSpPr>
        <p:spPr>
          <a:xfrm>
            <a:off x="459317" y="571500"/>
            <a:ext cx="19257434" cy="2641600"/>
          </a:xfrm>
          <a:prstGeom prst="rect">
            <a:avLst/>
          </a:prstGeom>
        </p:spPr>
        <p:txBody>
          <a:bodyPr/>
          <a:lstStyle>
            <a:lvl1pPr defTabSz="627379">
              <a:defRPr sz="7600"/>
            </a:lvl1pPr>
          </a:lstStyle>
          <a:p>
            <a:pPr/>
            <a:r>
              <a:t>Can we use these data to predict which women are at most risk of future violence?</a:t>
            </a:r>
          </a:p>
        </p:txBody>
      </p:sp>
      <p:pic>
        <p:nvPicPr>
          <p:cNvPr id="3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" y="3582194"/>
            <a:ext cx="3200400" cy="91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158" y="5245892"/>
            <a:ext cx="8667753" cy="5922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3567" y="5667864"/>
            <a:ext cx="4627033" cy="640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onclusion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Code</a:t>
            </a:r>
          </a:p>
        </p:txBody>
      </p:sp>
      <p:sp>
        <p:nvSpPr>
          <p:cNvPr id="327" name="Double-click to edit"/>
          <p:cNvSpPr txBox="1"/>
          <p:nvPr>
            <p:ph type="body" sz="half" idx="1"/>
          </p:nvPr>
        </p:nvSpPr>
        <p:spPr>
          <a:xfrm>
            <a:off x="1354667" y="4321178"/>
            <a:ext cx="17193338" cy="7761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sz="2800"/>
            </a:pPr>
            <a:r>
              <a:t>dat &lt;- read.csv("acceptability_vs_experienced_vs_gender.csv")</a:t>
            </a:r>
          </a:p>
          <a:p>
            <a:pPr marL="0" indent="0">
              <a:buSzTx/>
              <a:buFont typeface="Wingdings 3"/>
              <a:buNone/>
              <a:defRPr sz="2800"/>
            </a:pPr>
            <a:r>
              <a:t>library(ggplot2)</a:t>
            </a:r>
          </a:p>
          <a:p>
            <a:pPr marL="0" indent="0">
              <a:buSzTx/>
              <a:buFont typeface="Wingdings 3"/>
              <a:buNone/>
              <a:defRPr sz="2800"/>
            </a:pPr>
          </a:p>
          <a:p>
            <a:pPr marL="0" indent="0">
              <a:buSzTx/>
              <a:buFont typeface="Wingdings 3"/>
              <a:buNone/>
              <a:defRPr sz="2800"/>
            </a:pPr>
            <a:r>
              <a:t>ggplot(dat, aes(x = Category, y = Value))+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geom_boxplot(aes(fill = Gender),notch=TRUE,las=2)+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labs(y="Percentage", x="")</a:t>
            </a:r>
          </a:p>
        </p:txBody>
      </p:sp>
      <p:pic>
        <p:nvPicPr>
          <p:cNvPr id="3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06515" y="239700"/>
            <a:ext cx="2879647" cy="2228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97900" y="3000379"/>
            <a:ext cx="8296879" cy="8296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clusion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Code</a:t>
            </a:r>
          </a:p>
        </p:txBody>
      </p:sp>
      <p:sp>
        <p:nvSpPr>
          <p:cNvPr id="332" name="Double-click to edit"/>
          <p:cNvSpPr txBox="1"/>
          <p:nvPr>
            <p:ph type="body" sz="half" idx="1"/>
          </p:nvPr>
        </p:nvSpPr>
        <p:spPr>
          <a:xfrm>
            <a:off x="1354667" y="4321178"/>
            <a:ext cx="17193338" cy="7761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sz="2800"/>
            </a:pPr>
            <a:r>
              <a:t>library(rworldmap)</a:t>
            </a:r>
          </a:p>
          <a:p>
            <a:pPr marL="0" indent="0">
              <a:buSzTx/>
              <a:buFont typeface="Wingdings 3"/>
              <a:buNone/>
              <a:defRPr sz="2800"/>
            </a:pPr>
          </a:p>
          <a:p>
            <a:pPr marL="0" indent="0">
              <a:buSzTx/>
              <a:buFont typeface="Wingdings 3"/>
              <a:buNone/>
              <a:defRPr sz="2800"/>
            </a:pPr>
            <a:r>
              <a:t>mapBars( dat,nameX="lon", nameY="lat",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nameZs=c('acceptability','experienced'),barWidth = 3, 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borderCol= "grey17", zColours = c("magenta","cyan"))</a:t>
            </a:r>
          </a:p>
          <a:p>
            <a:pPr marL="0" indent="0">
              <a:buSzTx/>
              <a:buFont typeface="Wingdings 3"/>
              <a:buNone/>
            </a:pPr>
            <a:br/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06515" y="239700"/>
            <a:ext cx="2879647" cy="2228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Picture 5"/>
          <p:cNvGrpSpPr/>
          <p:nvPr/>
        </p:nvGrpSpPr>
        <p:grpSpPr>
          <a:xfrm>
            <a:off x="12192000" y="3448045"/>
            <a:ext cx="11761411" cy="6133714"/>
            <a:chOff x="0" y="0"/>
            <a:chExt cx="11761410" cy="6133712"/>
          </a:xfrm>
        </p:grpSpPr>
        <p:sp>
          <p:nvSpPr>
            <p:cNvPr id="334" name="Rectangle"/>
            <p:cNvSpPr/>
            <p:nvPr/>
          </p:nvSpPr>
          <p:spPr>
            <a:xfrm>
              <a:off x="0" y="0"/>
              <a:ext cx="11761411" cy="61337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35" name="image13.tif" descr="image13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597" t="14780" r="11787" b="27374"/>
            <a:stretch>
              <a:fillRect/>
            </a:stretch>
          </p:blipFill>
          <p:spPr>
            <a:xfrm>
              <a:off x="0" y="-1"/>
              <a:ext cx="11761411" cy="6133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 Placeholder 2"/>
          <p:cNvSpPr txBox="1"/>
          <p:nvPr>
            <p:ph type="body" sz="half" idx="1"/>
          </p:nvPr>
        </p:nvSpPr>
        <p:spPr>
          <a:xfrm>
            <a:off x="878417" y="6526878"/>
            <a:ext cx="17193338" cy="7761546"/>
          </a:xfrm>
          <a:prstGeom prst="rect">
            <a:avLst/>
          </a:prstGeom>
        </p:spPr>
        <p:txBody>
          <a:bodyPr/>
          <a:lstStyle/>
          <a:p>
            <a:pPr/>
            <a:r>
              <a:t>Investigate the </a:t>
            </a:r>
            <a:r>
              <a:rPr b="1">
                <a:solidFill>
                  <a:srgbClr val="762EB1"/>
                </a:solidFill>
              </a:rPr>
              <a:t>acceptance vs the experience</a:t>
            </a:r>
            <a:r>
              <a:t> of domestic violence</a:t>
            </a:r>
          </a:p>
          <a:p>
            <a:pPr>
              <a:defRPr sz="1000"/>
            </a:pPr>
          </a:p>
          <a:p>
            <a:pPr/>
            <a:r>
              <a:t>Determine the </a:t>
            </a:r>
            <a:r>
              <a:rPr b="1">
                <a:solidFill>
                  <a:srgbClr val="762EB1"/>
                </a:solidFill>
              </a:rPr>
              <a:t>controlling factors </a:t>
            </a:r>
            <a:r>
              <a:t>of domestic violence</a:t>
            </a:r>
          </a:p>
          <a:p>
            <a:pPr>
              <a:defRPr sz="1000"/>
            </a:pPr>
          </a:p>
          <a:p>
            <a:pPr/>
            <a:r>
              <a:t>Develop a tool that would </a:t>
            </a:r>
            <a:r>
              <a:rPr b="1">
                <a:solidFill>
                  <a:srgbClr val="762EB1"/>
                </a:solidFill>
              </a:rPr>
              <a:t>quickly and efficiently identify women who are at risk</a:t>
            </a:r>
            <a:r>
              <a:t> of domestic violence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-152400" y="-95251"/>
            <a:ext cx="15207390" cy="4786203"/>
            <a:chOff x="0" y="0"/>
            <a:chExt cx="15207390" cy="4786201"/>
          </a:xfrm>
        </p:grpSpPr>
        <p:pic>
          <p:nvPicPr>
            <p:cNvPr id="202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434" t="0" r="0" b="0"/>
            <a:stretch>
              <a:fillRect/>
            </a:stretch>
          </p:blipFill>
          <p:spPr>
            <a:xfrm>
              <a:off x="147341" y="87199"/>
              <a:ext cx="15060050" cy="4699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203402" cy="1516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Distribution of acceptance vs experience of violence"/>
          <p:cNvSpPr txBox="1"/>
          <p:nvPr>
            <p:ph type="title"/>
          </p:nvPr>
        </p:nvSpPr>
        <p:spPr>
          <a:xfrm>
            <a:off x="878417" y="5206077"/>
            <a:ext cx="17466734" cy="2641601"/>
          </a:xfrm>
          <a:prstGeom prst="rect">
            <a:avLst/>
          </a:prstGeom>
        </p:spPr>
        <p:txBody>
          <a:bodyPr/>
          <a:lstStyle>
            <a:lvl1pPr defTabSz="520065">
              <a:defRPr sz="5400"/>
            </a:lvl1pPr>
          </a:lstStyle>
          <a:p>
            <a:pPr/>
            <a:r>
              <a:t>Using data provided by the DHS Program we wanted to: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istribution of acceptance vs experience of violence"/>
          <p:cNvSpPr txBox="1"/>
          <p:nvPr>
            <p:ph type="title"/>
          </p:nvPr>
        </p:nvSpPr>
        <p:spPr>
          <a:xfrm>
            <a:off x="-1" y="4610439"/>
            <a:ext cx="17193338" cy="2641601"/>
          </a:xfrm>
          <a:prstGeom prst="rect">
            <a:avLst/>
          </a:prstGeom>
        </p:spPr>
        <p:txBody>
          <a:bodyPr/>
          <a:lstStyle>
            <a:lvl1pPr defTabSz="520065">
              <a:defRPr sz="6000"/>
            </a:lvl1pPr>
          </a:lstStyle>
          <a:p>
            <a:pPr/>
            <a:r>
              <a:t>DHS Program data for acceptance and experience of domestic violence</a:t>
            </a:r>
          </a:p>
        </p:txBody>
      </p:sp>
      <p:sp>
        <p:nvSpPr>
          <p:cNvPr id="208" name="Acceptance: % of yes to at least one answer of:"/>
          <p:cNvSpPr txBox="1"/>
          <p:nvPr>
            <p:ph type="body" sz="quarter" idx="1"/>
          </p:nvPr>
        </p:nvSpPr>
        <p:spPr>
          <a:xfrm>
            <a:off x="632838" y="6590048"/>
            <a:ext cx="9370278" cy="1767429"/>
          </a:xfrm>
          <a:prstGeom prst="rect">
            <a:avLst/>
          </a:prstGeom>
        </p:spPr>
        <p:txBody>
          <a:bodyPr/>
          <a:lstStyle/>
          <a:p>
            <a:pPr/>
            <a:r>
              <a:t>Acceptance: % of yes to at least one answer of:</a:t>
            </a:r>
          </a:p>
        </p:txBody>
      </p:sp>
      <p:pic>
        <p:nvPicPr>
          <p:cNvPr id="209" name="Screen Shot 2021-03-12 at 10.54.16.png" descr="Screen Shot 2021-03-12 at 10.5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097" y="8337177"/>
            <a:ext cx="11608860" cy="21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21-03-12 at 10.54.36.png" descr="Screen Shot 2021-03-12 at 10.54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2610" y="8003660"/>
            <a:ext cx="7966300" cy="58113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"/>
          <p:cNvGrpSpPr/>
          <p:nvPr/>
        </p:nvGrpSpPr>
        <p:grpSpPr>
          <a:xfrm>
            <a:off x="-164069" y="-99924"/>
            <a:ext cx="15207389" cy="4786204"/>
            <a:chOff x="0" y="0"/>
            <a:chExt cx="15207388" cy="4786201"/>
          </a:xfrm>
        </p:grpSpPr>
        <p:pic>
          <p:nvPicPr>
            <p:cNvPr id="211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434" t="0" r="0" b="0"/>
            <a:stretch>
              <a:fillRect/>
            </a:stretch>
          </p:blipFill>
          <p:spPr>
            <a:xfrm>
              <a:off x="147342" y="87200"/>
              <a:ext cx="15060047" cy="4699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03401" cy="1516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4" name="Acceptance: % of yes to at least one answer of:"/>
          <p:cNvSpPr txBox="1"/>
          <p:nvPr/>
        </p:nvSpPr>
        <p:spPr>
          <a:xfrm>
            <a:off x="13556341" y="6590048"/>
            <a:ext cx="9278837" cy="176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685800" indent="-685800" defTabSz="914400">
              <a:spcBef>
                <a:spcPts val="2000"/>
              </a:spcBef>
              <a:buClr>
                <a:schemeClr val="accent1"/>
              </a:buClr>
              <a:buSzPct val="80000"/>
              <a:buChar char=""/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Experience: % of yes to at least one answer of: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istribution of acceptance and experience of domestic violence"/>
          <p:cNvSpPr txBox="1"/>
          <p:nvPr>
            <p:ph type="title"/>
          </p:nvPr>
        </p:nvSpPr>
        <p:spPr>
          <a:xfrm>
            <a:off x="220030" y="347344"/>
            <a:ext cx="19782471" cy="2641601"/>
          </a:xfrm>
          <a:prstGeom prst="rect">
            <a:avLst/>
          </a:prstGeom>
        </p:spPr>
        <p:txBody>
          <a:bodyPr/>
          <a:lstStyle/>
          <a:p>
            <a:pPr defTabSz="520065">
              <a:defRPr sz="7000"/>
            </a:pPr>
            <a:r>
              <a:t>Acceptance</a:t>
            </a:r>
            <a:r>
              <a:t> </a:t>
            </a:r>
            <a:r>
              <a:t>vs</a:t>
            </a:r>
            <a:r>
              <a:t> experience of domestic violence</a:t>
            </a:r>
          </a:p>
        </p:txBody>
      </p:sp>
      <p:sp>
        <p:nvSpPr>
          <p:cNvPr id="217" name="Take-away message for this slide. e.g.…"/>
          <p:cNvSpPr txBox="1"/>
          <p:nvPr>
            <p:ph type="body" sz="half" idx="1"/>
          </p:nvPr>
        </p:nvSpPr>
        <p:spPr>
          <a:xfrm>
            <a:off x="755650" y="10311706"/>
            <a:ext cx="21005802" cy="3496946"/>
          </a:xfrm>
          <a:prstGeom prst="rect">
            <a:avLst/>
          </a:prstGeom>
        </p:spPr>
        <p:txBody>
          <a:bodyPr/>
          <a:lstStyle/>
          <a:p>
            <a:pPr marL="311150" indent="-311150" defTabSz="404495">
              <a:lnSpc>
                <a:spcPct val="90000"/>
              </a:lnSpc>
              <a:spcBef>
                <a:spcPts val="2800"/>
              </a:spcBef>
              <a:defRPr sz="3600"/>
            </a:pPr>
            <a:r>
              <a:t> Domestic violence is </a:t>
            </a:r>
            <a:r>
              <a:rPr b="1">
                <a:solidFill>
                  <a:srgbClr val="762EB1"/>
                </a:solidFill>
              </a:rPr>
              <a:t>widespread</a:t>
            </a:r>
            <a:r>
              <a:t> amongst the countries surveyed by the DHS</a:t>
            </a:r>
            <a:endParaRPr sz="2300"/>
          </a:p>
          <a:p>
            <a:pPr marL="311150" indent="-311150" defTabSz="404495">
              <a:lnSpc>
                <a:spcPct val="90000"/>
              </a:lnSpc>
              <a:spcBef>
                <a:spcPts val="2800"/>
              </a:spcBef>
              <a:defRPr sz="3600"/>
            </a:pPr>
            <a:r>
              <a:t> On average across all countries </a:t>
            </a:r>
            <a:r>
              <a:rPr b="1">
                <a:solidFill>
                  <a:srgbClr val="762EB1"/>
                </a:solidFill>
              </a:rPr>
              <a:t>26% of women </a:t>
            </a:r>
            <a:r>
              <a:t>surveyed have experienced physical and/or sexual domestic violence</a:t>
            </a:r>
          </a:p>
          <a:p>
            <a:pPr marL="311150" indent="-311150" defTabSz="404495">
              <a:lnSpc>
                <a:spcPct val="90000"/>
              </a:lnSpc>
              <a:spcBef>
                <a:spcPts val="2800"/>
              </a:spcBef>
              <a:defRPr sz="3600"/>
            </a:pPr>
            <a:r>
              <a:t> </a:t>
            </a:r>
            <a:r>
              <a:t>Overall </a:t>
            </a:r>
            <a:r>
              <a:rPr b="1">
                <a:solidFill>
                  <a:srgbClr val="762EB1"/>
                </a:solidFill>
              </a:rPr>
              <a:t>more women than men </a:t>
            </a:r>
            <a:r>
              <a:t>agreed that domestic violence was acceptable in certain circumstance</a:t>
            </a:r>
          </a:p>
        </p:txBody>
      </p:sp>
      <p:pic>
        <p:nvPicPr>
          <p:cNvPr id="218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0857" y="1820543"/>
            <a:ext cx="8491164" cy="8491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0597" t="14780" r="11787" b="27374"/>
          <a:stretch>
            <a:fillRect/>
          </a:stretch>
        </p:blipFill>
        <p:spPr>
          <a:xfrm>
            <a:off x="-690741" y="2107851"/>
            <a:ext cx="16281827" cy="849116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5"/>
          <p:cNvSpPr txBox="1"/>
          <p:nvPr/>
        </p:nvSpPr>
        <p:spPr>
          <a:xfrm>
            <a:off x="401443" y="2022107"/>
            <a:ext cx="3087913" cy="1307466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A</a:t>
            </a:r>
            <a:r>
              <a:t>cceptance</a:t>
            </a:r>
          </a:p>
          <a:p>
            <a:pPr algn="ctr"/>
          </a:p>
          <a:p>
            <a:pPr>
              <a:defRPr sz="3200"/>
            </a:pPr>
            <a:r>
              <a:t>Experience</a:t>
            </a:r>
          </a:p>
        </p:txBody>
      </p:sp>
      <p:pic>
        <p:nvPicPr>
          <p:cNvPr id="22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10708" t="27093" r="84835" b="59601"/>
          <a:stretch>
            <a:fillRect/>
          </a:stretch>
        </p:blipFill>
        <p:spPr>
          <a:xfrm>
            <a:off x="2789803" y="2063521"/>
            <a:ext cx="690025" cy="6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10585" t="44451" r="84835" b="42244"/>
          <a:stretch>
            <a:fillRect/>
          </a:stretch>
        </p:blipFill>
        <p:spPr>
          <a:xfrm>
            <a:off x="2780276" y="2759792"/>
            <a:ext cx="709080" cy="629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ne"/>
          <p:cNvSpPr/>
          <p:nvPr/>
        </p:nvSpPr>
        <p:spPr>
          <a:xfrm flipV="1">
            <a:off x="7767594" y="12669477"/>
            <a:ext cx="1004716" cy="5488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59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"/>
          <p:cNvSpPr/>
          <p:nvPr/>
        </p:nvSpPr>
        <p:spPr>
          <a:xfrm>
            <a:off x="761718" y="2815760"/>
            <a:ext cx="21862347" cy="1198167"/>
          </a:xfrm>
          <a:prstGeom prst="rect">
            <a:avLst/>
          </a:prstGeom>
          <a:solidFill>
            <a:schemeClr val="accent2">
              <a:lumOff val="10392"/>
            </a:schemeClr>
          </a:solidFill>
          <a:ln w="19050" cap="rnd">
            <a:solidFill>
              <a:srgbClr val="713F9A"/>
            </a:solidFill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8" name="Screen Shot 2021-03-13 at 10.52.27.png" descr="Screen Shot 2021-03-13 at 10.52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9890" y="5089291"/>
            <a:ext cx="19401716" cy="7803096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iagnostic AI-tool"/>
          <p:cNvSpPr txBox="1"/>
          <p:nvPr>
            <p:ph type="title"/>
          </p:nvPr>
        </p:nvSpPr>
        <p:spPr>
          <a:xfrm>
            <a:off x="222345" y="229493"/>
            <a:ext cx="22771780" cy="2641601"/>
          </a:xfrm>
          <a:prstGeom prst="rect">
            <a:avLst/>
          </a:prstGeom>
        </p:spPr>
        <p:txBody>
          <a:bodyPr/>
          <a:lstStyle/>
          <a:p>
            <a:pPr/>
            <a:r>
              <a:t>From which information can we predict answers to the question: </a:t>
            </a:r>
          </a:p>
        </p:txBody>
      </p:sp>
      <p:sp>
        <p:nvSpPr>
          <p:cNvPr id="230" name="Emotional violence:"/>
          <p:cNvSpPr txBox="1"/>
          <p:nvPr/>
        </p:nvSpPr>
        <p:spPr>
          <a:xfrm>
            <a:off x="485552" y="5763856"/>
            <a:ext cx="40061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Emotional violence:</a:t>
            </a:r>
          </a:p>
        </p:txBody>
      </p:sp>
      <p:sp>
        <p:nvSpPr>
          <p:cNvPr id="231" name="Control issues:"/>
          <p:cNvSpPr txBox="1"/>
          <p:nvPr/>
        </p:nvSpPr>
        <p:spPr>
          <a:xfrm>
            <a:off x="499698" y="6430576"/>
            <a:ext cx="298627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Control issues:</a:t>
            </a:r>
          </a:p>
        </p:txBody>
      </p:sp>
      <p:sp>
        <p:nvSpPr>
          <p:cNvPr id="232" name="Alcohol consumption:"/>
          <p:cNvSpPr txBox="1"/>
          <p:nvPr/>
        </p:nvSpPr>
        <p:spPr>
          <a:xfrm>
            <a:off x="504017" y="7109996"/>
            <a:ext cx="434138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Alcohol consumption:</a:t>
            </a:r>
          </a:p>
        </p:txBody>
      </p:sp>
      <p:sp>
        <p:nvSpPr>
          <p:cNvPr id="233" name="Acceptance of violence:"/>
          <p:cNvSpPr txBox="1"/>
          <p:nvPr/>
        </p:nvSpPr>
        <p:spPr>
          <a:xfrm>
            <a:off x="482976" y="7770099"/>
            <a:ext cx="48376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Acceptance of violence:</a:t>
            </a:r>
          </a:p>
        </p:txBody>
      </p:sp>
      <p:sp>
        <p:nvSpPr>
          <p:cNvPr id="234" name="Family history:"/>
          <p:cNvSpPr txBox="1"/>
          <p:nvPr/>
        </p:nvSpPr>
        <p:spPr>
          <a:xfrm>
            <a:off x="543615" y="8430499"/>
            <a:ext cx="302494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Family history:</a:t>
            </a:r>
          </a:p>
        </p:txBody>
      </p:sp>
      <p:sp>
        <p:nvSpPr>
          <p:cNvPr id="235" name="Demographics:"/>
          <p:cNvSpPr txBox="1"/>
          <p:nvPr/>
        </p:nvSpPr>
        <p:spPr>
          <a:xfrm>
            <a:off x="7110021" y="10153059"/>
            <a:ext cx="29776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Demographics:</a:t>
            </a:r>
          </a:p>
        </p:txBody>
      </p:sp>
      <p:sp>
        <p:nvSpPr>
          <p:cNvPr id="236" name="Ornament 15"/>
          <p:cNvSpPr/>
          <p:nvPr/>
        </p:nvSpPr>
        <p:spPr>
          <a:xfrm rot="5400000">
            <a:off x="8864472" y="10263535"/>
            <a:ext cx="3248019" cy="27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6B266F"/>
          </a:solidFill>
          <a:ln w="2540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37" name="We aim to predict whether a woman is susceptible to experience domestic violence…"/>
          <p:cNvSpPr txBox="1"/>
          <p:nvPr>
            <p:ph type="body" sz="quarter" idx="1"/>
          </p:nvPr>
        </p:nvSpPr>
        <p:spPr>
          <a:xfrm>
            <a:off x="1026043" y="3022129"/>
            <a:ext cx="21164384" cy="1259041"/>
          </a:xfrm>
          <a:prstGeom prst="rect">
            <a:avLst/>
          </a:prstGeom>
        </p:spPr>
        <p:txBody>
          <a:bodyPr/>
          <a:lstStyle>
            <a:lvl1pPr marL="670083" indent="-670083" defTabSz="612648">
              <a:spcBef>
                <a:spcPts val="1300"/>
              </a:spcBef>
              <a:defRPr sz="4690">
                <a:solidFill>
                  <a:srgbClr val="FFFFFF"/>
                </a:solidFill>
              </a:defRPr>
            </a:lvl1pPr>
          </a:lstStyle>
          <a:p>
            <a:pPr>
              <a:defRPr sz="3216"/>
            </a:pPr>
            <a:r>
              <a:rPr sz="4690"/>
              <a:t>“Have you experienced physical or domestic violence in the last 12 months?”</a:t>
            </a:r>
          </a:p>
        </p:txBody>
      </p:sp>
      <p:sp>
        <p:nvSpPr>
          <p:cNvPr id="238" name="Congo"/>
          <p:cNvSpPr txBox="1"/>
          <p:nvPr/>
        </p:nvSpPr>
        <p:spPr>
          <a:xfrm>
            <a:off x="19982745" y="6214676"/>
            <a:ext cx="2136389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6AA66E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Congo</a:t>
            </a:r>
          </a:p>
        </p:txBody>
      </p:sp>
      <p:sp>
        <p:nvSpPr>
          <p:cNvPr id="239" name="Benin"/>
          <p:cNvSpPr txBox="1"/>
          <p:nvPr/>
        </p:nvSpPr>
        <p:spPr>
          <a:xfrm>
            <a:off x="21516158" y="4991637"/>
            <a:ext cx="1924309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5471AB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"/>
          <p:cNvGrpSpPr/>
          <p:nvPr/>
        </p:nvGrpSpPr>
        <p:grpSpPr>
          <a:xfrm>
            <a:off x="524424" y="2311495"/>
            <a:ext cx="8784508" cy="4449885"/>
            <a:chOff x="0" y="0"/>
            <a:chExt cx="8784506" cy="4449884"/>
          </a:xfrm>
        </p:grpSpPr>
        <p:grpSp>
          <p:nvGrpSpPr>
            <p:cNvPr id="243" name="Group"/>
            <p:cNvGrpSpPr/>
            <p:nvPr/>
          </p:nvGrpSpPr>
          <p:grpSpPr>
            <a:xfrm>
              <a:off x="-1" y="730834"/>
              <a:ext cx="5111551" cy="3199904"/>
              <a:chOff x="0" y="57712"/>
              <a:chExt cx="5111549" cy="3199902"/>
            </a:xfrm>
          </p:grpSpPr>
          <p:sp>
            <p:nvSpPr>
              <p:cNvPr id="241" name="Oval"/>
              <p:cNvSpPr/>
              <p:nvPr/>
            </p:nvSpPr>
            <p:spPr>
              <a:xfrm>
                <a:off x="1675910" y="57712"/>
                <a:ext cx="3435640" cy="3199904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242" name="Physical Violence 4.52%"/>
              <p:cNvSpPr/>
              <p:nvPr/>
            </p:nvSpPr>
            <p:spPr>
              <a:xfrm>
                <a:off x="0" y="490854"/>
                <a:ext cx="342554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Physical Violence </a:t>
                </a:r>
                <a:r>
                  <a:rPr b="1" sz="3800"/>
                  <a:t>4.52%</a:t>
                </a:r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3274951" y="0"/>
              <a:ext cx="5509556" cy="4449885"/>
              <a:chOff x="0" y="0"/>
              <a:chExt cx="5509555" cy="4449884"/>
            </a:xfrm>
          </p:grpSpPr>
          <p:sp>
            <p:nvSpPr>
              <p:cNvPr id="244" name="Oval"/>
              <p:cNvSpPr/>
              <p:nvPr/>
            </p:nvSpPr>
            <p:spPr>
              <a:xfrm>
                <a:off x="0" y="0"/>
                <a:ext cx="4492292" cy="4449885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245" name="Emotional Violence  9.94%"/>
              <p:cNvSpPr/>
              <p:nvPr/>
            </p:nvSpPr>
            <p:spPr>
              <a:xfrm>
                <a:off x="1684290" y="2224942"/>
                <a:ext cx="382526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Emotional Violence  </a:t>
                </a:r>
                <a:r>
                  <a:rPr b="1" sz="3800"/>
                  <a:t>9.94%</a:t>
                </a:r>
              </a:p>
            </p:txBody>
          </p:sp>
        </p:grpSp>
      </p:grpSp>
      <p:sp>
        <p:nvSpPr>
          <p:cNvPr id="248" name="TextBox 7"/>
          <p:cNvSpPr txBox="1"/>
          <p:nvPr/>
        </p:nvSpPr>
        <p:spPr>
          <a:xfrm>
            <a:off x="5892766" y="-2686887"/>
            <a:ext cx="15961746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/>
            </a:pPr>
            <a:r>
              <a:t>In Benin it seems that emotional violence occurs before physical violence and therefore we may be able to identify women at risk</a:t>
            </a:r>
          </a:p>
          <a:p>
            <a:pPr>
              <a:defRPr sz="3600"/>
            </a:pPr>
            <a:r>
              <a:t>In Congo </a:t>
            </a:r>
          </a:p>
        </p:txBody>
      </p:sp>
      <p:sp>
        <p:nvSpPr>
          <p:cNvPr id="249" name="Distribution of acceptance and experience of domestic violence"/>
          <p:cNvSpPr txBox="1"/>
          <p:nvPr/>
        </p:nvSpPr>
        <p:spPr>
          <a:xfrm>
            <a:off x="246699" y="205967"/>
            <a:ext cx="24158316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sz="70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Is emotional violence predictive of physical/sexual violence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3009545" y="7250853"/>
            <a:ext cx="19842184" cy="2021063"/>
            <a:chOff x="0" y="0"/>
            <a:chExt cx="19842182" cy="2021062"/>
          </a:xfrm>
        </p:grpSpPr>
        <p:sp>
          <p:nvSpPr>
            <p:cNvPr id="250" name="TextBox 7"/>
            <p:cNvSpPr/>
            <p:nvPr/>
          </p:nvSpPr>
          <p:spPr>
            <a:xfrm>
              <a:off x="0" y="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(Benin)  </a:t>
              </a:r>
              <a:r>
                <a:rPr sz="6000"/>
                <a:t>63%</a:t>
              </a:r>
              <a:r>
                <a:t> </a:t>
              </a:r>
            </a:p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(Congo) </a:t>
              </a:r>
              <a:r>
                <a:rPr sz="6000"/>
                <a:t>51%</a:t>
              </a:r>
            </a:p>
          </p:txBody>
        </p:sp>
        <p:sp>
          <p:nvSpPr>
            <p:cNvPr id="251" name="TextBox 7"/>
            <p:cNvSpPr/>
            <p:nvPr/>
          </p:nvSpPr>
          <p:spPr>
            <a:xfrm>
              <a:off x="3880437" y="86360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/>
              </a:pPr>
              <a:r>
                <a:t>of women experiencing </a:t>
              </a:r>
              <a:r>
                <a:rPr>
                  <a:solidFill>
                    <a:srgbClr val="8652D9"/>
                  </a:solidFill>
                </a:rPr>
                <a:t>physical violence</a:t>
              </a:r>
              <a:r>
                <a:t> also experience </a:t>
              </a:r>
              <a:r>
                <a:rPr>
                  <a:solidFill>
                    <a:srgbClr val="6DC3F4"/>
                  </a:solidFill>
                </a:rPr>
                <a:t>emotional violence</a:t>
              </a:r>
            </a:p>
          </p:txBody>
        </p:sp>
        <p:sp>
          <p:nvSpPr>
            <p:cNvPr id="252" name="Ornament 15"/>
            <p:cNvSpPr/>
            <p:nvPr/>
          </p:nvSpPr>
          <p:spPr>
            <a:xfrm rot="16200000">
              <a:off x="2737414" y="1073823"/>
              <a:ext cx="1747654" cy="14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6D33AB"/>
            </a:solidFill>
            <a:ln w="38100" cap="rnd">
              <a:solidFill>
                <a:srgbClr val="6D33AB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3009545" y="9536853"/>
            <a:ext cx="19842184" cy="2021063"/>
            <a:chOff x="0" y="0"/>
            <a:chExt cx="19842182" cy="2021062"/>
          </a:xfrm>
        </p:grpSpPr>
        <p:sp>
          <p:nvSpPr>
            <p:cNvPr id="254" name="TextBox 7"/>
            <p:cNvSpPr/>
            <p:nvPr/>
          </p:nvSpPr>
          <p:spPr>
            <a:xfrm>
              <a:off x="0" y="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(Benin)  </a:t>
              </a:r>
              <a:r>
                <a:rPr sz="6000"/>
                <a:t>29% </a:t>
              </a:r>
            </a:p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(Congo) </a:t>
              </a:r>
              <a:r>
                <a:rPr sz="6000"/>
                <a:t>67%</a:t>
              </a:r>
            </a:p>
          </p:txBody>
        </p:sp>
        <p:sp>
          <p:nvSpPr>
            <p:cNvPr id="255" name="TextBox 7"/>
            <p:cNvSpPr/>
            <p:nvPr/>
          </p:nvSpPr>
          <p:spPr>
            <a:xfrm>
              <a:off x="3880437" y="81280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/>
              </a:pPr>
              <a:r>
                <a:t>of women experiencing </a:t>
              </a:r>
              <a:r>
                <a:rPr>
                  <a:solidFill>
                    <a:srgbClr val="6DC3F3"/>
                  </a:solidFill>
                </a:rPr>
                <a:t>emotional violence</a:t>
              </a:r>
              <a:r>
                <a:t> also experience </a:t>
              </a:r>
              <a:r>
                <a:rPr>
                  <a:solidFill>
                    <a:srgbClr val="8652D8"/>
                  </a:solidFill>
                </a:rPr>
                <a:t>physical violence</a:t>
              </a:r>
            </a:p>
          </p:txBody>
        </p:sp>
        <p:sp>
          <p:nvSpPr>
            <p:cNvPr id="256" name="Ornament 15"/>
            <p:cNvSpPr/>
            <p:nvPr/>
          </p:nvSpPr>
          <p:spPr>
            <a:xfrm rot="16200000">
              <a:off x="2737413" y="1073823"/>
              <a:ext cx="1747655" cy="14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6D33AB"/>
            </a:solidFill>
            <a:ln w="38100" cap="rnd">
              <a:solidFill>
                <a:srgbClr val="6D33AB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58" name="TextBox 11"/>
          <p:cNvSpPr txBox="1"/>
          <p:nvPr/>
        </p:nvSpPr>
        <p:spPr>
          <a:xfrm>
            <a:off x="404773" y="8176316"/>
            <a:ext cx="2166794" cy="6363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259" name="TextBox 11"/>
          <p:cNvSpPr txBox="1"/>
          <p:nvPr/>
        </p:nvSpPr>
        <p:spPr>
          <a:xfrm>
            <a:off x="404773" y="10462316"/>
            <a:ext cx="2166794" cy="6363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grpSp>
        <p:nvGrpSpPr>
          <p:cNvPr id="270" name="Group"/>
          <p:cNvGrpSpPr/>
          <p:nvPr/>
        </p:nvGrpSpPr>
        <p:grpSpPr>
          <a:xfrm>
            <a:off x="10598621" y="1510103"/>
            <a:ext cx="11163908" cy="6052668"/>
            <a:chOff x="0" y="0"/>
            <a:chExt cx="11163906" cy="6052666"/>
          </a:xfrm>
        </p:grpSpPr>
        <p:sp>
          <p:nvSpPr>
            <p:cNvPr id="260" name="A"/>
            <p:cNvSpPr/>
            <p:nvPr/>
          </p:nvSpPr>
          <p:spPr>
            <a:xfrm>
              <a:off x="3456647" y="6136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0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61" name="B"/>
            <p:cNvSpPr/>
            <p:nvPr/>
          </p:nvSpPr>
          <p:spPr>
            <a:xfrm>
              <a:off x="7993815" y="6136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0"/>
              </a:lvl1pPr>
            </a:lstStyle>
            <a:p>
              <a:pPr/>
              <a:r>
                <a:t>B</a:t>
              </a:r>
            </a:p>
          </p:txBody>
        </p:sp>
        <p:grpSp>
          <p:nvGrpSpPr>
            <p:cNvPr id="268" name="Diagram 5"/>
            <p:cNvGrpSpPr/>
            <p:nvPr/>
          </p:nvGrpSpPr>
          <p:grpSpPr>
            <a:xfrm>
              <a:off x="1298770" y="0"/>
              <a:ext cx="9865137" cy="6052668"/>
              <a:chOff x="0" y="0"/>
              <a:chExt cx="9865135" cy="6052667"/>
            </a:xfrm>
          </p:grpSpPr>
          <p:grpSp>
            <p:nvGrpSpPr>
              <p:cNvPr id="264" name="Group"/>
              <p:cNvGrpSpPr/>
              <p:nvPr/>
            </p:nvGrpSpPr>
            <p:grpSpPr>
              <a:xfrm>
                <a:off x="-1" y="0"/>
                <a:ext cx="5941174" cy="5533520"/>
                <a:chOff x="0" y="0"/>
                <a:chExt cx="5941172" cy="5533519"/>
              </a:xfrm>
            </p:grpSpPr>
            <p:sp>
              <p:nvSpPr>
                <p:cNvPr id="262" name="Oval"/>
                <p:cNvSpPr/>
                <p:nvPr/>
              </p:nvSpPr>
              <p:spPr>
                <a:xfrm>
                  <a:off x="-1" y="0"/>
                  <a:ext cx="5941174" cy="5533520"/>
                </a:xfrm>
                <a:prstGeom prst="ellipse">
                  <a:avLst/>
                </a:prstGeom>
                <a:solidFill>
                  <a:schemeClr val="accent4">
                    <a:alpha val="50000"/>
                  </a:schemeClr>
                </a:solidFill>
                <a:ln w="1905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700"/>
                    </a:spcBef>
                  </a:pPr>
                </a:p>
              </p:txBody>
            </p:sp>
            <p:sp>
              <p:nvSpPr>
                <p:cNvPr id="263" name="Physical Violence 18.52%"/>
                <p:cNvSpPr/>
                <p:nvPr/>
              </p:nvSpPr>
              <p:spPr>
                <a:xfrm>
                  <a:off x="829622" y="2766759"/>
                  <a:ext cx="3425542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1500"/>
                    </a:spcBef>
                    <a:defRPr sz="3200"/>
                  </a:pPr>
                  <a:r>
                    <a:t>Physical Violence </a:t>
                  </a:r>
                  <a:r>
                    <a:rPr b="1" sz="3600"/>
                    <a:t>18.52</a:t>
                  </a:r>
                  <a:r>
                    <a:rPr b="1" sz="3800"/>
                    <a:t>%</a:t>
                  </a:r>
                </a:p>
              </p:txBody>
            </p:sp>
          </p:grpSp>
          <p:grpSp>
            <p:nvGrpSpPr>
              <p:cNvPr id="267" name="Group"/>
              <p:cNvGrpSpPr/>
              <p:nvPr/>
            </p:nvGrpSpPr>
            <p:grpSpPr>
              <a:xfrm>
                <a:off x="4123610" y="365342"/>
                <a:ext cx="5741526" cy="5687326"/>
                <a:chOff x="0" y="0"/>
                <a:chExt cx="5741525" cy="5687324"/>
              </a:xfrm>
            </p:grpSpPr>
            <p:sp>
              <p:nvSpPr>
                <p:cNvPr id="265" name="Oval"/>
                <p:cNvSpPr/>
                <p:nvPr/>
              </p:nvSpPr>
              <p:spPr>
                <a:xfrm>
                  <a:off x="0" y="0"/>
                  <a:ext cx="5741526" cy="5687325"/>
                </a:xfrm>
                <a:prstGeom prst="ellipse">
                  <a:avLst/>
                </a:prstGeom>
                <a:solidFill>
                  <a:schemeClr val="accent5">
                    <a:alpha val="50000"/>
                  </a:schemeClr>
                </a:solidFill>
                <a:ln w="1905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700"/>
                    </a:spcBef>
                  </a:pPr>
                </a:p>
              </p:txBody>
            </p:sp>
            <p:sp>
              <p:nvSpPr>
                <p:cNvPr id="266" name="Emotional Violence…"/>
                <p:cNvSpPr/>
                <p:nvPr/>
              </p:nvSpPr>
              <p:spPr>
                <a:xfrm>
                  <a:off x="1529934" y="3812670"/>
                  <a:ext cx="382526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1300"/>
                    </a:spcBef>
                    <a:defRPr sz="3200"/>
                  </a:pPr>
                  <a:r>
                    <a:t>Emotional Violence </a:t>
                  </a:r>
                </a:p>
                <a:p>
                  <a:pPr algn="ctr" defTabSz="1422400">
                    <a:lnSpc>
                      <a:spcPct val="90000"/>
                    </a:lnSpc>
                    <a:spcBef>
                      <a:spcPts val="1500"/>
                    </a:spcBef>
                    <a:defRPr b="1" sz="3800"/>
                  </a:pPr>
                  <a:r>
                    <a:t>14.02%</a:t>
                  </a:r>
                </a:p>
              </p:txBody>
            </p:sp>
          </p:grpSp>
        </p:grpSp>
        <p:sp>
          <p:nvSpPr>
            <p:cNvPr id="269" name="Congo"/>
            <p:cNvSpPr/>
            <p:nvPr/>
          </p:nvSpPr>
          <p:spPr>
            <a:xfrm>
              <a:off x="0" y="10776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0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:r>
                <a:t>Congo</a:t>
              </a:r>
            </a:p>
          </p:txBody>
        </p:sp>
      </p:grpSp>
      <p:sp>
        <p:nvSpPr>
          <p:cNvPr id="271" name="Benin"/>
          <p:cNvSpPr txBox="1"/>
          <p:nvPr/>
        </p:nvSpPr>
        <p:spPr>
          <a:xfrm>
            <a:off x="839206" y="1600495"/>
            <a:ext cx="222767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Benin</a:t>
            </a:r>
          </a:p>
        </p:txBody>
      </p:sp>
      <p:sp>
        <p:nvSpPr>
          <p:cNvPr id="272" name="Rectangle"/>
          <p:cNvSpPr/>
          <p:nvPr/>
        </p:nvSpPr>
        <p:spPr>
          <a:xfrm>
            <a:off x="395849" y="11813413"/>
            <a:ext cx="23976331" cy="1485874"/>
          </a:xfrm>
          <a:prstGeom prst="rect">
            <a:avLst/>
          </a:prstGeom>
          <a:solidFill>
            <a:schemeClr val="accent2">
              <a:lumOff val="10392"/>
            </a:schemeClr>
          </a:solidFill>
          <a:ln w="19050" cap="rnd">
            <a:solidFill>
              <a:srgbClr val="713F9A"/>
            </a:solidFill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Identifying emotional violence at an early stage may help prevent physical or sexual violence"/>
          <p:cNvSpPr txBox="1"/>
          <p:nvPr/>
        </p:nvSpPr>
        <p:spPr>
          <a:xfrm>
            <a:off x="430629" y="11745876"/>
            <a:ext cx="23995381" cy="153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5900"/>
              </a:spcBef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 both countries emotional and physical violence are correlated but emotional violence seems to be a precursor of physical/sexual violence only in 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5958240" y="9917401"/>
            <a:ext cx="12955899" cy="3753912"/>
          </a:xfrm>
          <a:prstGeom prst="rect">
            <a:avLst/>
          </a:prstGeom>
          <a:solidFill>
            <a:schemeClr val="accent2">
              <a:lumOff val="10392"/>
            </a:schemeClr>
          </a:solidFill>
          <a:ln w="19050" cap="rnd">
            <a:solidFill>
              <a:srgbClr val="713F9A"/>
            </a:solidFill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76" name="Screen Shot 2021-03-13 at 11.20.38.png" descr="Screen Shot 2021-03-13 at 11.20.3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248704" y="1479157"/>
            <a:ext cx="16098454" cy="767395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Hyperparameters were tuned to optimize recall because:…"/>
          <p:cNvSpPr txBox="1"/>
          <p:nvPr/>
        </p:nvSpPr>
        <p:spPr>
          <a:xfrm>
            <a:off x="297323" y="5003248"/>
            <a:ext cx="8725003" cy="488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t>Hyperparameters were tuned to optimize </a:t>
            </a:r>
            <a:r>
              <a:rPr b="1" sz="3500">
                <a:solidFill>
                  <a:schemeClr val="accent1">
                    <a:lumOff val="-7254"/>
                  </a:schemeClr>
                </a:solidFill>
              </a:rPr>
              <a:t>recall</a:t>
            </a:r>
            <a:r>
              <a:rPr>
                <a:solidFill>
                  <a:schemeClr val="accent1">
                    <a:lumOff val="-7254"/>
                  </a:schemeClr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because:</a:t>
            </a:r>
            <a:endParaRPr>
              <a:solidFill>
                <a:srgbClr val="000000"/>
              </a:solidFill>
            </a:endParaRPr>
          </a:p>
          <a:p>
            <a:pPr defTabSz="478790">
              <a:lnSpc>
                <a:spcPct val="90000"/>
              </a:lnSpc>
              <a:spcBef>
                <a:spcPts val="3400"/>
              </a:spcBef>
              <a:defRPr sz="2400">
                <a:solidFill>
                  <a:srgbClr val="404040"/>
                </a:solidFill>
              </a:defRPr>
            </a:pP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True positives are women in danger (experiencing physical or sexual violence)</a:t>
            </a: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negatives are women in danger but not detected </a:t>
            </a:r>
            <a:r>
              <a:rPr>
                <a:solidFill>
                  <a:schemeClr val="accent1"/>
                </a:solidFill>
              </a:rPr>
              <a:t>(should be minimized)</a:t>
            </a:r>
            <a:endParaRPr>
              <a:solidFill>
                <a:schemeClr val="accent1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4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positives are women who are not experiencing physical violence but may in the future</a:t>
            </a:r>
          </a:p>
        </p:txBody>
      </p:sp>
      <p:sp>
        <p:nvSpPr>
          <p:cNvPr id="278" name="How well can we identify women at risk of physical violence?"/>
          <p:cNvSpPr txBox="1"/>
          <p:nvPr>
            <p:ph type="title"/>
          </p:nvPr>
        </p:nvSpPr>
        <p:spPr>
          <a:xfrm>
            <a:off x="238019" y="378137"/>
            <a:ext cx="18309986" cy="3482663"/>
          </a:xfrm>
          <a:prstGeom prst="rect">
            <a:avLst/>
          </a:prstGeom>
        </p:spPr>
        <p:txBody>
          <a:bodyPr/>
          <a:lstStyle/>
          <a:p>
            <a:pPr/>
            <a:r>
              <a:t>How well can we identify women at risk of physical violence?</a:t>
            </a:r>
          </a:p>
        </p:txBody>
      </p:sp>
      <p:sp>
        <p:nvSpPr>
          <p:cNvPr id="279" name="We aim to predict whether a woman is susceptible to experience domestic violence…"/>
          <p:cNvSpPr txBox="1"/>
          <p:nvPr/>
        </p:nvSpPr>
        <p:spPr>
          <a:xfrm>
            <a:off x="258665" y="2742778"/>
            <a:ext cx="12799163" cy="2100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16737" indent="-316737" defTabSz="411759">
              <a:lnSpc>
                <a:spcPct val="90000"/>
              </a:lnSpc>
              <a:spcBef>
                <a:spcPts val="2900"/>
              </a:spcBef>
              <a:buClr>
                <a:schemeClr val="accent1"/>
              </a:buClr>
              <a:buSzPct val="80000"/>
              <a:buChar char=""/>
              <a:defRPr sz="2322">
                <a:solidFill>
                  <a:srgbClr val="404040"/>
                </a:solidFill>
              </a:defRPr>
            </a:pPr>
            <a:r>
              <a:t>Binary classification tree: doesn’t require a computer (paper, dialogue)</a:t>
            </a:r>
          </a:p>
          <a:p>
            <a:pPr marL="316737" indent="-316737" defTabSz="411759">
              <a:lnSpc>
                <a:spcPct val="90000"/>
              </a:lnSpc>
              <a:spcBef>
                <a:spcPts val="2900"/>
              </a:spcBef>
              <a:buClr>
                <a:schemeClr val="accent1"/>
              </a:buClr>
              <a:buSzPct val="80000"/>
              <a:buChar char=""/>
              <a:defRPr sz="2322">
                <a:solidFill>
                  <a:srgbClr val="404040"/>
                </a:solidFill>
              </a:defRPr>
            </a:pPr>
            <a:r>
              <a:t>True: this woman is experiencing violence</a:t>
            </a:r>
          </a:p>
          <a:p>
            <a:pPr marL="316737" indent="-316737" defTabSz="411759">
              <a:lnSpc>
                <a:spcPct val="90000"/>
              </a:lnSpc>
              <a:spcBef>
                <a:spcPts val="2900"/>
              </a:spcBef>
              <a:buClr>
                <a:schemeClr val="accent1"/>
              </a:buClr>
              <a:buSzPct val="80000"/>
              <a:buChar char=""/>
              <a:defRPr sz="2322">
                <a:solidFill>
                  <a:srgbClr val="404040"/>
                </a:solidFill>
              </a:defRPr>
            </a:pPr>
            <a:r>
              <a:t>Sincet he dataset is initially imbalanced we subsampled the majority class to reach 50% False, 50% True</a:t>
            </a:r>
          </a:p>
        </p:txBody>
      </p:sp>
      <p:sp>
        <p:nvSpPr>
          <p:cNvPr id="280" name="Equation"/>
          <p:cNvSpPr txBox="1"/>
          <p:nvPr/>
        </p:nvSpPr>
        <p:spPr>
          <a:xfrm>
            <a:off x="1454294" y="5892008"/>
            <a:ext cx="6229036" cy="8823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00" i="1">
                      <a:solidFill>
                        <a:srgbClr val="92278F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num>
                    <m:den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92278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m:oMathPara>
            </a14:m>
            <a:endParaRPr sz="3000">
              <a:solidFill>
                <a:srgbClr val="92278F"/>
              </a:solidFill>
            </a:endParaRPr>
          </a:p>
        </p:txBody>
      </p:sp>
      <p:sp>
        <p:nvSpPr>
          <p:cNvPr id="281" name="We aim to predict whether a woman is susceptible to experience domestic violence…"/>
          <p:cNvSpPr txBox="1"/>
          <p:nvPr/>
        </p:nvSpPr>
        <p:spPr>
          <a:xfrm>
            <a:off x="6104523" y="10053026"/>
            <a:ext cx="12663333" cy="348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518" indent="-342518" defTabSz="445274">
              <a:lnSpc>
                <a:spcPct val="90000"/>
              </a:lnSpc>
              <a:spcBef>
                <a:spcPts val="3100"/>
              </a:spcBef>
              <a:buClr>
                <a:schemeClr val="accent1"/>
              </a:buClr>
              <a:buSzPct val="80000"/>
              <a:buChar char=""/>
              <a:defRPr sz="3255">
                <a:solidFill>
                  <a:srgbClr val="FFFFFF"/>
                </a:solidFill>
              </a:defRPr>
            </a:pPr>
            <a:r>
              <a:t>The model can be used to:</a:t>
            </a:r>
          </a:p>
          <a:p>
            <a:pPr lvl="1" marL="1192911" indent="-342518" defTabSz="445274">
              <a:lnSpc>
                <a:spcPct val="90000"/>
              </a:lnSpc>
              <a:spcBef>
                <a:spcPts val="3100"/>
              </a:spcBef>
              <a:buClr>
                <a:schemeClr val="accent1"/>
              </a:buClr>
              <a:buSzPct val="80000"/>
              <a:buChar char=""/>
              <a:defRPr sz="3255">
                <a:solidFill>
                  <a:srgbClr val="FFFFFF"/>
                </a:solidFill>
              </a:defRPr>
            </a:pPr>
            <a:r>
              <a:t>design a personalized questionnaire</a:t>
            </a:r>
          </a:p>
          <a:p>
            <a:pPr lvl="1" marL="1192911" indent="-342518" defTabSz="445274">
              <a:lnSpc>
                <a:spcPct val="90000"/>
              </a:lnSpc>
              <a:spcBef>
                <a:spcPts val="3100"/>
              </a:spcBef>
              <a:buClr>
                <a:schemeClr val="accent1"/>
              </a:buClr>
              <a:buSzPct val="80000"/>
              <a:buChar char=""/>
              <a:defRPr sz="3255">
                <a:solidFill>
                  <a:srgbClr val="FFFFFF"/>
                </a:solidFill>
              </a:defRPr>
            </a:pPr>
            <a:r>
              <a:t>quantitavely interpret the results of a general questionnaire</a:t>
            </a:r>
          </a:p>
          <a:p>
            <a:pPr lvl="1" marL="1192911" indent="-342518" defTabSz="445274">
              <a:lnSpc>
                <a:spcPct val="90000"/>
              </a:lnSpc>
              <a:spcBef>
                <a:spcPts val="3100"/>
              </a:spcBef>
              <a:buClr>
                <a:schemeClr val="accent1"/>
              </a:buClr>
              <a:buSzPct val="80000"/>
              <a:buChar char=""/>
              <a:defRPr sz="3255">
                <a:solidFill>
                  <a:srgbClr val="FFFFFF"/>
                </a:solidFill>
              </a:defRPr>
            </a:pPr>
            <a:r>
              <a:t>Raise awareness in the general public</a:t>
            </a:r>
          </a:p>
        </p:txBody>
      </p:sp>
      <p:sp>
        <p:nvSpPr>
          <p:cNvPr id="282" name="Women in danger:…"/>
          <p:cNvSpPr txBox="1"/>
          <p:nvPr/>
        </p:nvSpPr>
        <p:spPr>
          <a:xfrm>
            <a:off x="20225137" y="6980003"/>
            <a:ext cx="384558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900">
                <a:solidFill>
                  <a:srgbClr val="FF0000"/>
                </a:solidFill>
              </a:defRPr>
            </a:pPr>
            <a:r>
              <a:t>Women in danger: </a:t>
            </a:r>
          </a:p>
          <a:p>
            <a:pPr algn="ctr">
              <a:defRPr sz="2900">
                <a:solidFill>
                  <a:srgbClr val="FF0000"/>
                </a:solidFill>
              </a:defRPr>
            </a:pPr>
            <a:r>
              <a:t>redirect to a specialist</a:t>
            </a:r>
          </a:p>
        </p:txBody>
      </p:sp>
      <p:sp>
        <p:nvSpPr>
          <p:cNvPr id="283" name="Line"/>
          <p:cNvSpPr/>
          <p:nvPr/>
        </p:nvSpPr>
        <p:spPr>
          <a:xfrm flipH="1" flipV="1">
            <a:off x="20733146" y="5807802"/>
            <a:ext cx="1373189" cy="1373188"/>
          </a:xfrm>
          <a:prstGeom prst="line">
            <a:avLst/>
          </a:prstGeom>
          <a:ln w="88900" cap="rnd">
            <a:solidFill>
              <a:srgbClr val="FF0C0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00FF"/>
      </a:hlink>
      <a:folHlink>
        <a:srgbClr val="FF00FF"/>
      </a:folHlink>
    </a:clrScheme>
    <a:fontScheme name="Face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00FF"/>
      </a:hlink>
      <a:folHlink>
        <a:srgbClr val="FF00FF"/>
      </a:folHlink>
    </a:clrScheme>
    <a:fontScheme name="Face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